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8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88" r:id="rId17"/>
    <p:sldId id="289" r:id="rId18"/>
    <p:sldId id="279" r:id="rId19"/>
    <p:sldId id="280" r:id="rId20"/>
    <p:sldId id="282" r:id="rId21"/>
    <p:sldId id="277" r:id="rId22"/>
    <p:sldId id="281" r:id="rId23"/>
    <p:sldId id="284" r:id="rId24"/>
    <p:sldId id="291" r:id="rId25"/>
    <p:sldId id="29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MPH</c:v>
                </c:pt>
              </c:strCache>
            </c:strRef>
          </c:tx>
          <c:dLbls>
            <c:showVal val="1"/>
          </c:dLbls>
          <c:cat>
            <c:strRef>
              <c:f>Sheet1!$A$2:$A$9</c:f>
              <c:strCache>
                <c:ptCount val="8"/>
                <c:pt idx="0">
                  <c:v>350-400</c:v>
                </c:pt>
                <c:pt idx="1">
                  <c:v>300-350</c:v>
                </c:pt>
                <c:pt idx="2">
                  <c:v>250-300</c:v>
                </c:pt>
                <c:pt idx="3">
                  <c:v>200-250</c:v>
                </c:pt>
                <c:pt idx="4">
                  <c:v>150-200</c:v>
                </c:pt>
                <c:pt idx="5">
                  <c:v>100-150</c:v>
                </c:pt>
                <c:pt idx="6">
                  <c:v>50-100</c:v>
                </c:pt>
                <c:pt idx="7">
                  <c:v>0-50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8.1</c:v>
                </c:pt>
                <c:pt idx="1">
                  <c:v>6.9300000000000024</c:v>
                </c:pt>
                <c:pt idx="2">
                  <c:v>5.99</c:v>
                </c:pt>
                <c:pt idx="3">
                  <c:v>5.3199999999999985</c:v>
                </c:pt>
                <c:pt idx="4">
                  <c:v>5.68</c:v>
                </c:pt>
                <c:pt idx="5">
                  <c:v>5.75</c:v>
                </c:pt>
                <c:pt idx="6">
                  <c:v>5.01</c:v>
                </c:pt>
                <c:pt idx="7">
                  <c:v>4.74</c:v>
                </c:pt>
              </c:numCache>
            </c:numRef>
          </c:val>
        </c:ser>
        <c:axId val="148663680"/>
        <c:axId val="154821760"/>
      </c:barChart>
      <c:catAx>
        <c:axId val="148663680"/>
        <c:scaling>
          <c:orientation val="minMax"/>
        </c:scaling>
        <c:axPos val="l"/>
        <c:tickLblPos val="nextTo"/>
        <c:crossAx val="154821760"/>
        <c:crosses val="autoZero"/>
        <c:auto val="1"/>
        <c:lblAlgn val="ctr"/>
        <c:lblOffset val="100"/>
      </c:catAx>
      <c:valAx>
        <c:axId val="15482176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486636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Sheet1!$B$19</c:f>
              <c:strCache>
                <c:ptCount val="1"/>
                <c:pt idx="0">
                  <c:v>MPH</c:v>
                </c:pt>
              </c:strCache>
            </c:strRef>
          </c:tx>
          <c:dLbls>
            <c:showVal val="1"/>
          </c:dLbls>
          <c:cat>
            <c:strRef>
              <c:f>Sheet1!$A$20:$A$28</c:f>
              <c:strCache>
                <c:ptCount val="9"/>
                <c:pt idx="0">
                  <c:v>200-225</c:v>
                </c:pt>
                <c:pt idx="1">
                  <c:v>175-200</c:v>
                </c:pt>
                <c:pt idx="2">
                  <c:v>150-175</c:v>
                </c:pt>
                <c:pt idx="3">
                  <c:v>125-150</c:v>
                </c:pt>
                <c:pt idx="4">
                  <c:v>100-125</c:v>
                </c:pt>
                <c:pt idx="5">
                  <c:v>75-100</c:v>
                </c:pt>
                <c:pt idx="6">
                  <c:v>50-75</c:v>
                </c:pt>
                <c:pt idx="7">
                  <c:v>25-50</c:v>
                </c:pt>
                <c:pt idx="8">
                  <c:v>0-25</c:v>
                </c:pt>
              </c:strCache>
            </c:strRef>
          </c:cat>
          <c:val>
            <c:numRef>
              <c:f>Sheet1!$B$20:$B$28</c:f>
              <c:numCache>
                <c:formatCode>General</c:formatCode>
                <c:ptCount val="9"/>
                <c:pt idx="0">
                  <c:v>22.79</c:v>
                </c:pt>
                <c:pt idx="1">
                  <c:v>19.95</c:v>
                </c:pt>
                <c:pt idx="2">
                  <c:v>19.22</c:v>
                </c:pt>
                <c:pt idx="3">
                  <c:v>18.16</c:v>
                </c:pt>
                <c:pt idx="4">
                  <c:v>16.95</c:v>
                </c:pt>
                <c:pt idx="5">
                  <c:v>15.729999999999999</c:v>
                </c:pt>
                <c:pt idx="6">
                  <c:v>15.84</c:v>
                </c:pt>
                <c:pt idx="7">
                  <c:v>13.53</c:v>
                </c:pt>
                <c:pt idx="8">
                  <c:v>11.219999999999999</c:v>
                </c:pt>
              </c:numCache>
            </c:numRef>
          </c:val>
        </c:ser>
        <c:axId val="154829568"/>
        <c:axId val="154831104"/>
      </c:barChart>
      <c:catAx>
        <c:axId val="154829568"/>
        <c:scaling>
          <c:orientation val="minMax"/>
        </c:scaling>
        <c:axPos val="l"/>
        <c:tickLblPos val="nextTo"/>
        <c:crossAx val="154831104"/>
        <c:crosses val="autoZero"/>
        <c:auto val="1"/>
        <c:lblAlgn val="ctr"/>
        <c:lblOffset val="100"/>
      </c:catAx>
      <c:valAx>
        <c:axId val="15483110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548295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EC821-8C7A-492D-9D02-D50AA4582AD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046B5-EFB4-499D-BC1D-944E196FD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78-2448-4C6A-A1A1-D688785E99B0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F2C-4D18-4AD9-9E4D-83A1D75A2D91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5203-29AE-4F8C-BDB9-3D689AA54D2A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EF9-CEE7-4BAF-BC94-04443C9EAAA8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C55C-24BC-4F72-B855-BE48524B94F2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B6AA-A880-4DFC-A42D-4A6631ED0340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77D3-7E40-4F0F-A61D-A3066DA38B8E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8B6D-E542-4047-8DFA-011E19857641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B78-85DE-4F20-B850-5CF7D705E956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A2CB-0284-43E7-B249-A129752FB14A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5CCC-0848-4C26-9FFE-730B09709E42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C6F3-AE02-4C12-880E-321919DE4E7B}" type="datetime1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A386-8184-4840-9B11-47C84FB0B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a.gov/uas/getting_started/register_drone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aa.maps.arcgis.com/apps/webappviewer/index.html?id=9c2e4406710048e19806ebf6a06754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xg84iSbn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Weather Drone</a:t>
            </a:r>
            <a:endParaRPr lang="en-US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Boatload of DJI Videos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Google: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DJI Mini SE Video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Winnemucca</a:t>
            </a:r>
            <a:br>
              <a:rPr lang="en-US" dirty="0" smtClean="0"/>
            </a:br>
            <a:r>
              <a:rPr lang="en-US" dirty="0" smtClean="0"/>
              <a:t>5/15/22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15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43.0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84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13.53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20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81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25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101.07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72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16.98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30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102.4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83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14.45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35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134.5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70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40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152.9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61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19.01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45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163.7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52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19.22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50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195.5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19.95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min 55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203.4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43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22.79 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Panguitch</a:t>
            </a:r>
            <a:r>
              <a:rPr lang="en-US" dirty="0" smtClean="0"/>
              <a:t> 6/25/22</a:t>
            </a:r>
            <a:endParaRPr lang="en-US" dirty="0"/>
          </a:p>
        </p:txBody>
      </p:sp>
      <p:pic>
        <p:nvPicPr>
          <p:cNvPr id="4" name="Content Placeholder 3" descr="Pangitch6_25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8355" y="1600200"/>
            <a:ext cx="7527290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endParaRPr lang="en-US" dirty="0"/>
          </a:p>
        </p:txBody>
      </p:sp>
      <p:pic>
        <p:nvPicPr>
          <p:cNvPr id="7" name="Content Placeholder 6" descr="Pangitch6_25_22Sta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495799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253.3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252.9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272.3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1.90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301.5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302.2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333.3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352.7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351.7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20.3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.74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44.0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1.23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47.6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2.19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122.4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5.19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154.2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154.5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4.21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154.2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3.94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165.0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4.38 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 descr="Pangitch6_25_22E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7243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169.8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3.85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206.7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4.00 mph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228.0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 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3.87 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 descr="Pangitch6_25_22E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7243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What Are The Rules To Fly A Drone?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dirty="0" smtClean="0"/>
              <a:t>Exception for Limited Recreational Operations of Unmanned Aircraft </a:t>
            </a:r>
          </a:p>
          <a:p>
            <a:r>
              <a:rPr lang="en-US" dirty="0" smtClean="0"/>
              <a:t>No need to comply with FAR Part 107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What Are The Rules To Fly A Drone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dirty="0" smtClean="0"/>
              <a:t>Only Recreational flights</a:t>
            </a:r>
          </a:p>
          <a:p>
            <a:r>
              <a:rPr lang="en-US" dirty="0" smtClean="0"/>
              <a:t>Under 250 grams - .55 pounds</a:t>
            </a:r>
          </a:p>
          <a:p>
            <a:r>
              <a:rPr lang="en-US" dirty="0" smtClean="0"/>
              <a:t>No need to register aircraft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Register a Drone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https://www.faa.gov/uas/getting_started/register_drone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More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</a:p>
          <a:p>
            <a:r>
              <a:rPr lang="en-US" dirty="0" smtClean="0"/>
              <a:t>License</a:t>
            </a:r>
          </a:p>
          <a:p>
            <a:r>
              <a:rPr lang="en-US" dirty="0" smtClean="0"/>
              <a:t>Waivers</a:t>
            </a:r>
          </a:p>
          <a:p>
            <a:r>
              <a:rPr lang="en-US" dirty="0" smtClean="0"/>
              <a:t>Display</a:t>
            </a:r>
          </a:p>
          <a:p>
            <a:r>
              <a:rPr lang="en-US" dirty="0" smtClean="0"/>
              <a:t>Other  stuff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Albuquerque 2019</a:t>
            </a:r>
            <a:endParaRPr lang="en-US" dirty="0"/>
          </a:p>
        </p:txBody>
      </p:sp>
      <p:pic>
        <p:nvPicPr>
          <p:cNvPr id="7" name="Content Placeholder 6" descr="AlbuquerqueWeatherDro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5719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of weather drone</a:t>
            </a:r>
          </a:p>
          <a:p>
            <a:r>
              <a:rPr lang="en-US" dirty="0" smtClean="0"/>
              <a:t>Wind speed and direction at 100 foot increments</a:t>
            </a:r>
          </a:p>
          <a:p>
            <a:r>
              <a:rPr lang="en-US" dirty="0" smtClean="0"/>
              <a:t>$34,000 according to weather guys at mini safety seminar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Part 107 - Airspace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feet in uncontrolled airspace</a:t>
            </a:r>
          </a:p>
          <a:p>
            <a:r>
              <a:rPr lang="en-US" dirty="0" smtClean="0">
                <a:hlinkClick r:id="rId2"/>
              </a:rPr>
              <a:t>https://faa.maps.arcgis.com/apps/webappviewer/index.html?id=9c2e4406710048e19806ebf6a06754ad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Part 107 – Drone License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stuff</a:t>
            </a:r>
          </a:p>
          <a:p>
            <a:pPr lvl="1"/>
            <a:r>
              <a:rPr lang="en-US" dirty="0" smtClean="0"/>
              <a:t>16 or older</a:t>
            </a:r>
          </a:p>
          <a:p>
            <a:pPr lvl="1"/>
            <a:r>
              <a:rPr lang="en-US" dirty="0" smtClean="0"/>
              <a:t>Read and write English</a:t>
            </a:r>
          </a:p>
          <a:p>
            <a:r>
              <a:rPr lang="en-US" dirty="0" smtClean="0"/>
              <a:t>Knowledge test</a:t>
            </a:r>
          </a:p>
          <a:p>
            <a:pPr lvl="1"/>
            <a:r>
              <a:rPr lang="en-US" dirty="0" smtClean="0"/>
              <a:t>60 questions</a:t>
            </a:r>
          </a:p>
          <a:p>
            <a:pPr lvl="1"/>
            <a:r>
              <a:rPr lang="en-US" dirty="0" smtClean="0"/>
              <a:t>43 if have another pilot certificate</a:t>
            </a:r>
          </a:p>
          <a:p>
            <a:r>
              <a:rPr lang="en-US" dirty="0" smtClean="0"/>
              <a:t>Online oral exam - $100</a:t>
            </a:r>
          </a:p>
          <a:p>
            <a:pPr lvl="1"/>
            <a:r>
              <a:rPr lang="en-US" dirty="0" smtClean="0"/>
              <a:t>Re-up every 24 months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Waiver to go higher than 400 feet</a:t>
            </a:r>
          </a:p>
          <a:p>
            <a:pPr lvl="1"/>
            <a:r>
              <a:rPr lang="en-US" dirty="0" smtClean="0"/>
              <a:t>Google Part 107 Waiver</a:t>
            </a:r>
          </a:p>
          <a:p>
            <a:pPr lvl="1"/>
            <a:r>
              <a:rPr lang="en-US" dirty="0" smtClean="0"/>
              <a:t>107.31 Visual Line of Sight</a:t>
            </a:r>
          </a:p>
          <a:p>
            <a:pPr lvl="1"/>
            <a:r>
              <a:rPr lang="en-US" dirty="0" smtClean="0"/>
              <a:t>107.51(b) 400 foot maximum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 – Measuring With A Rubber Ruler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Tonopah 9/29/22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Winnemucca 5/25/22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Other Stuff I’ve Been Thinking About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/>
              <a:t>How fast do pibals go up</a:t>
            </a:r>
          </a:p>
          <a:p>
            <a:r>
              <a:rPr lang="en-US" dirty="0" smtClean="0"/>
              <a:t>Rocks suck</a:t>
            </a:r>
          </a:p>
          <a:p>
            <a:r>
              <a:rPr lang="en-US" dirty="0" smtClean="0"/>
              <a:t>Wait till the sun comes up</a:t>
            </a:r>
          </a:p>
          <a:p>
            <a:r>
              <a:rPr lang="en-US" dirty="0" smtClean="0"/>
              <a:t>Measuring rotors</a:t>
            </a:r>
          </a:p>
          <a:p>
            <a:r>
              <a:rPr lang="en-US" dirty="0" smtClean="0"/>
              <a:t>Predict Tonopah from RUC forecast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Advise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Look at the videos</a:t>
            </a:r>
          </a:p>
          <a:p>
            <a:pPr lvl="1"/>
            <a:r>
              <a:rPr lang="en-US" dirty="0" smtClean="0"/>
              <a:t>Especially the one attached to the Ballooning Magazine article by Max </a:t>
            </a:r>
            <a:r>
              <a:rPr lang="en-US" dirty="0" err="1" smtClean="0"/>
              <a:t>Moerles</a:t>
            </a:r>
            <a:endParaRPr lang="en-US" dirty="0" smtClean="0"/>
          </a:p>
          <a:p>
            <a:r>
              <a:rPr lang="en-US" dirty="0" smtClean="0"/>
              <a:t>2 – Read some of the stuff the FAA puts out</a:t>
            </a:r>
          </a:p>
          <a:p>
            <a:pPr lvl="1"/>
            <a:r>
              <a:rPr lang="en-US" dirty="0" smtClean="0"/>
              <a:t>DroneZone.com</a:t>
            </a:r>
          </a:p>
          <a:p>
            <a:r>
              <a:rPr lang="en-US" dirty="0" smtClean="0"/>
              <a:t>3 - Google AirData.com about wind direction and speed software</a:t>
            </a:r>
          </a:p>
          <a:p>
            <a:r>
              <a:rPr lang="en-US" dirty="0" smtClean="0"/>
              <a:t>4 – Jump in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7200" smtClean="0"/>
              <a:t>Questions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Or</a:t>
            </a:r>
            <a:br>
              <a:rPr lang="en-US" sz="7200" dirty="0" smtClean="0"/>
            </a:br>
            <a:r>
              <a:rPr lang="en-US" sz="7200" dirty="0" smtClean="0"/>
              <a:t>Comments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Albuquerque 2019</a:t>
            </a:r>
            <a:endParaRPr lang="en-US" dirty="0"/>
          </a:p>
        </p:txBody>
      </p:sp>
      <p:pic>
        <p:nvPicPr>
          <p:cNvPr id="7" name="Content Placeholder 6" descr="AlbuquerqueWeatherDro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5719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asked if it was possible with a mass market for the price would come down so individual balloonists could afford one</a:t>
            </a:r>
          </a:p>
          <a:p>
            <a:r>
              <a:rPr lang="en-US" dirty="0" smtClean="0"/>
              <a:t>They were very skeptical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Two Years Later</a:t>
            </a:r>
            <a:endParaRPr lang="en-US" sz="6000" dirty="0"/>
          </a:p>
        </p:txBody>
      </p:sp>
      <p:pic>
        <p:nvPicPr>
          <p:cNvPr id="8" name="Content Placeholder 7" descr="DJIMin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DJI Mini SE</a:t>
            </a:r>
          </a:p>
          <a:p>
            <a:r>
              <a:rPr lang="en-US" dirty="0" smtClean="0"/>
              <a:t>$300</a:t>
            </a:r>
          </a:p>
          <a:p>
            <a:r>
              <a:rPr lang="en-US" dirty="0" smtClean="0"/>
              <a:t>$3 per month subscription for software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Ballooning Magazine</a:t>
            </a:r>
            <a:br>
              <a:rPr lang="en-US" dirty="0" smtClean="0"/>
            </a:br>
            <a:r>
              <a:rPr lang="en-US" dirty="0" smtClean="0"/>
              <a:t>Nov/Dec 1021</a:t>
            </a:r>
            <a:endParaRPr lang="en-US" dirty="0"/>
          </a:p>
        </p:txBody>
      </p:sp>
      <p:pic>
        <p:nvPicPr>
          <p:cNvPr id="8" name="Content Placeholder 7" descr="Artic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Moerles</a:t>
            </a:r>
            <a:r>
              <a:rPr lang="en-US" dirty="0" smtClean="0"/>
              <a:t> - Florida</a:t>
            </a:r>
          </a:p>
          <a:p>
            <a:r>
              <a:rPr lang="en-US" dirty="0" smtClean="0"/>
              <a:t>Article includes a number of URLs</a:t>
            </a:r>
          </a:p>
          <a:p>
            <a:r>
              <a:rPr lang="en-US" dirty="0" smtClean="0"/>
              <a:t>Including a really good Power Point</a:t>
            </a:r>
          </a:p>
          <a:p>
            <a:r>
              <a:rPr lang="en-US" dirty="0" smtClean="0"/>
              <a:t>URL’s will be </a:t>
            </a:r>
            <a:r>
              <a:rPr lang="en-US" dirty="0" smtClean="0"/>
              <a:t>on </a:t>
            </a:r>
            <a:r>
              <a:rPr lang="en-US" smtClean="0"/>
              <a:t>the </a:t>
            </a:r>
            <a:r>
              <a:rPr lang="en-US" smtClean="0"/>
              <a:t>website</a:t>
            </a:r>
            <a:endParaRPr lang="en-US" dirty="0" smtClean="0"/>
          </a:p>
          <a:p>
            <a:r>
              <a:rPr lang="en-US" dirty="0" smtClean="0"/>
              <a:t>Black area is an example of electronic gibberish – hoping we can decrypt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$300</a:t>
            </a:r>
            <a:br>
              <a:rPr lang="en-US" sz="6000" dirty="0" smtClean="0"/>
            </a:br>
            <a:r>
              <a:rPr lang="en-US" sz="6000" dirty="0" smtClean="0"/>
              <a:t>How Can DJI Sell So Cheap?</a:t>
            </a:r>
            <a:endParaRPr lang="en-US" sz="6000" dirty="0"/>
          </a:p>
        </p:txBody>
      </p:sp>
      <p:pic>
        <p:nvPicPr>
          <p:cNvPr id="5" name="Content Placeholder 4" descr="ModelT19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r>
              <a:rPr lang="en-US" dirty="0" smtClean="0"/>
              <a:t>A page out of Henry Ford’s book</a:t>
            </a:r>
          </a:p>
          <a:p>
            <a:pPr lvl="1"/>
            <a:r>
              <a:rPr lang="en-US" dirty="0" smtClean="0"/>
              <a:t>Low price – high volume</a:t>
            </a:r>
          </a:p>
          <a:p>
            <a:pPr lvl="1"/>
            <a:r>
              <a:rPr lang="en-US" dirty="0" smtClean="0"/>
              <a:t>$600 in 1913</a:t>
            </a:r>
          </a:p>
          <a:p>
            <a:pPr lvl="1"/>
            <a:r>
              <a:rPr lang="en-US" dirty="0" smtClean="0"/>
              <a:t>$260 in 1925</a:t>
            </a:r>
          </a:p>
          <a:p>
            <a:pPr lvl="1"/>
            <a:r>
              <a:rPr lang="en-US" dirty="0" smtClean="0"/>
              <a:t>Assembly line</a:t>
            </a:r>
          </a:p>
          <a:p>
            <a:pPr lvl="1"/>
            <a:r>
              <a:rPr lang="en-US" dirty="0" smtClean="0"/>
              <a:t>No frills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How Can DJI Sell So Cheap?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DJI targeted recreational user</a:t>
            </a:r>
          </a:p>
          <a:p>
            <a:pPr lvl="1"/>
            <a:r>
              <a:rPr lang="en-US" dirty="0" smtClean="0"/>
              <a:t>Cost - $300 is Christmas gift</a:t>
            </a:r>
          </a:p>
          <a:p>
            <a:pPr lvl="2"/>
            <a:r>
              <a:rPr lang="en-US" dirty="0" smtClean="0"/>
              <a:t>Controller screen is </a:t>
            </a:r>
            <a:r>
              <a:rPr lang="en-US" dirty="0" err="1" smtClean="0"/>
              <a:t>iPhone</a:t>
            </a:r>
            <a:endParaRPr lang="en-US" dirty="0" smtClean="0"/>
          </a:p>
          <a:p>
            <a:pPr lvl="2"/>
            <a:r>
              <a:rPr lang="en-US" dirty="0" smtClean="0"/>
              <a:t>Six KM range</a:t>
            </a:r>
          </a:p>
          <a:p>
            <a:pPr lvl="2"/>
            <a:r>
              <a:rPr lang="en-US" dirty="0" smtClean="0"/>
              <a:t>30 minute battery life</a:t>
            </a:r>
          </a:p>
          <a:p>
            <a:pPr lvl="1"/>
            <a:r>
              <a:rPr lang="en-US" dirty="0" smtClean="0"/>
              <a:t>249 grams - .55 pounds</a:t>
            </a:r>
          </a:p>
          <a:p>
            <a:pPr lvl="2"/>
            <a:r>
              <a:rPr lang="en-US" dirty="0" smtClean="0"/>
              <a:t>No computer chip</a:t>
            </a:r>
          </a:p>
          <a:p>
            <a:pPr lvl="2"/>
            <a:r>
              <a:rPr lang="en-US" dirty="0" smtClean="0"/>
              <a:t>Warning light - $30</a:t>
            </a:r>
          </a:p>
          <a:p>
            <a:pPr lvl="2"/>
            <a:r>
              <a:rPr lang="en-US" dirty="0" smtClean="0"/>
              <a:t>Skids - $18</a:t>
            </a:r>
            <a:endParaRPr lang="en-US" dirty="0"/>
          </a:p>
        </p:txBody>
      </p:sp>
      <p:pic>
        <p:nvPicPr>
          <p:cNvPr id="7" name="Content Placeholder 6" descr="DJIMini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Demonstration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Boatload of DJI Videos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https://www.youtube.com/watch?v=Wzxg84iSbnE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672</Words>
  <Application>Microsoft Office PowerPoint</Application>
  <PresentationFormat>On-screen Show (4:3)</PresentationFormat>
  <Paragraphs>215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Weather Drone</vt:lpstr>
      <vt:lpstr>Albuquerque 2019</vt:lpstr>
      <vt:lpstr>Albuquerque 2019</vt:lpstr>
      <vt:lpstr>Two Years Later</vt:lpstr>
      <vt:lpstr>Ballooning Magazine Nov/Dec 1021</vt:lpstr>
      <vt:lpstr>$300 How Can DJI Sell So Cheap?</vt:lpstr>
      <vt:lpstr>How Can DJI Sell So Cheap?</vt:lpstr>
      <vt:lpstr>Demonstration</vt:lpstr>
      <vt:lpstr>Boatload of DJI Videos</vt:lpstr>
      <vt:lpstr>Boatload of DJI Videos</vt:lpstr>
      <vt:lpstr>Winnemucca 5/15/22</vt:lpstr>
      <vt:lpstr>Panguitch 6/25/22</vt:lpstr>
      <vt:lpstr>High</vt:lpstr>
      <vt:lpstr>Low</vt:lpstr>
      <vt:lpstr>Intermediate</vt:lpstr>
      <vt:lpstr>What Are The Rules To Fly A Drone?</vt:lpstr>
      <vt:lpstr>What Are The Rules To Fly A Drone</vt:lpstr>
      <vt:lpstr>How To Register a Drone</vt:lpstr>
      <vt:lpstr>Couple More Things</vt:lpstr>
      <vt:lpstr>FAR Part 107 - Airspace</vt:lpstr>
      <vt:lpstr>FAR Part 107 – Drone License</vt:lpstr>
      <vt:lpstr>Waivers</vt:lpstr>
      <vt:lpstr>Display – Measuring With A Rubber Ruler</vt:lpstr>
      <vt:lpstr>Other Stuff I’ve Been Thinking About</vt:lpstr>
      <vt:lpstr>Parting Advise</vt:lpstr>
      <vt:lpstr>Questions Or Comments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Drone</dc:title>
  <dc:creator>Philip Heinrich</dc:creator>
  <cp:lastModifiedBy>Philip Heinrich</cp:lastModifiedBy>
  <cp:revision>114</cp:revision>
  <dcterms:created xsi:type="dcterms:W3CDTF">2022-09-24T19:34:08Z</dcterms:created>
  <dcterms:modified xsi:type="dcterms:W3CDTF">2022-11-11T00:45:58Z</dcterms:modified>
</cp:coreProperties>
</file>